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8" r:id="rId1"/>
  </p:sldMasterIdLst>
  <p:notesMasterIdLst>
    <p:notesMasterId r:id="rId28"/>
  </p:notesMasterIdLst>
  <p:sldIdLst>
    <p:sldId id="256" r:id="rId2"/>
    <p:sldId id="272" r:id="rId3"/>
    <p:sldId id="274" r:id="rId4"/>
    <p:sldId id="273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18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21F063-EC8E-D145-BD84-8674DE50F95D}" type="datetimeFigureOut">
              <a:rPr lang="en-US" smtClean="0"/>
              <a:t>9/26/11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112F56-418D-A842-A048-4C40A1B61B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8922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----- Meeting Notes (9/11/11 22:05) -----</a:t>
            </a:r>
          </a:p>
          <a:p>
            <a:endParaRPr lang="en-US"/>
          </a:p>
          <a:p>
            <a:endParaRPr lang="en-US"/>
          </a:p>
          <a:p>
            <a:r>
              <a:rPr lang="en-US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12F56-418D-A842-A048-4C40A1B61BC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2700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8777C-5E6E-9946-9DE4-D633118ECBEA}" type="datetimeFigureOut">
              <a:rPr lang="en-US" smtClean="0"/>
              <a:t>9/26/11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8777C-5E6E-9946-9DE4-D633118ECBEA}" type="datetimeFigureOut">
              <a:rPr lang="en-US" smtClean="0"/>
              <a:t>9/26/11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7F547-F561-2E4E-8EA5-BE17E2DFE2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8777C-5E6E-9946-9DE4-D633118ECBEA}" type="datetimeFigureOut">
              <a:rPr lang="en-US" smtClean="0"/>
              <a:t>9/26/11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7F547-F561-2E4E-8EA5-BE17E2DFE2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8777C-5E6E-9946-9DE4-D633118ECBEA}" type="datetimeFigureOut">
              <a:rPr lang="en-US" smtClean="0"/>
              <a:t>9/26/11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7F547-F561-2E4E-8EA5-BE17E2DFE2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8777C-5E6E-9946-9DE4-D633118ECBEA}" type="datetimeFigureOut">
              <a:rPr lang="en-US" smtClean="0"/>
              <a:t>9/26/11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7F547-F561-2E4E-8EA5-BE17E2DFE29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8777C-5E6E-9946-9DE4-D633118ECBEA}" type="datetimeFigureOut">
              <a:rPr lang="en-US" smtClean="0"/>
              <a:t>9/26/11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7F547-F561-2E4E-8EA5-BE17E2DFE2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8777C-5E6E-9946-9DE4-D633118ECBEA}" type="datetimeFigureOut">
              <a:rPr lang="en-US" smtClean="0"/>
              <a:t>9/26/11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7F547-F561-2E4E-8EA5-BE17E2DFE2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8777C-5E6E-9946-9DE4-D633118ECBEA}" type="datetimeFigureOut">
              <a:rPr lang="en-US" smtClean="0"/>
              <a:t>9/26/11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7F547-F561-2E4E-8EA5-BE17E2DFE2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8777C-5E6E-9946-9DE4-D633118ECBEA}" type="datetimeFigureOut">
              <a:rPr lang="en-US" smtClean="0"/>
              <a:t>9/26/11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7F547-F561-2E4E-8EA5-BE17E2DFE2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8777C-5E6E-9946-9DE4-D633118ECBEA}" type="datetimeFigureOut">
              <a:rPr lang="en-US" smtClean="0"/>
              <a:t>9/26/11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8777C-5E6E-9946-9DE4-D633118ECBEA}" type="datetimeFigureOut">
              <a:rPr lang="en-US" smtClean="0"/>
              <a:t>9/26/11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7F547-F561-2E4E-8EA5-BE17E2DFE29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CA8777C-5E6E-9946-9DE4-D633118ECBEA}" type="datetimeFigureOut">
              <a:rPr lang="en-US" smtClean="0"/>
              <a:t>9/26/11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707F547-F561-2E4E-8EA5-BE17E2DFE29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868774"/>
            <a:ext cx="6400800" cy="770025"/>
          </a:xfrm>
        </p:spPr>
        <p:txBody>
          <a:bodyPr/>
          <a:lstStyle/>
          <a:p>
            <a:r>
              <a:rPr lang="en-US" dirty="0" smtClean="0"/>
              <a:t>OZGUR RAHMI DONMEZ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9168" y="2745353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DESIGN PATTERNS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49499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BUILDER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When to use : </a:t>
            </a:r>
          </a:p>
          <a:p>
            <a:pPr marL="0" indent="0">
              <a:buNone/>
            </a:pPr>
            <a:r>
              <a:rPr lang="en-US" dirty="0" smtClean="0"/>
              <a:t>-To create complex (or composite) objects with parts those must be created in the same order. </a:t>
            </a:r>
          </a:p>
          <a:p>
            <a:pPr marL="0" indent="0">
              <a:buNone/>
            </a:pPr>
            <a:r>
              <a:rPr lang="en-US" dirty="0"/>
              <a:t>-</a:t>
            </a:r>
            <a:r>
              <a:rPr lang="en-US" dirty="0" smtClean="0"/>
              <a:t>There is a step by step creation sequence.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2800" dirty="0" smtClean="0"/>
              <a:t>i.e. To draw animal picture : first draw head,</a:t>
            </a:r>
          </a:p>
          <a:p>
            <a:pPr marL="0" indent="0">
              <a:buNone/>
            </a:pPr>
            <a:r>
              <a:rPr lang="en-US" sz="2800" dirty="0"/>
              <a:t>s</a:t>
            </a:r>
            <a:r>
              <a:rPr lang="en-US" sz="2800" dirty="0" smtClean="0"/>
              <a:t>econd body, third legs…. Same construction sequence can be applied when drawing all animals.</a:t>
            </a:r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dirty="0" smtClean="0"/>
              <a:t>Isolate (or encapsulate) construction process of an object from its representation. Finer control over construction process. </a:t>
            </a:r>
          </a:p>
          <a:p>
            <a:r>
              <a:rPr lang="en-US" dirty="0" smtClean="0"/>
              <a:t>Code reusability. </a:t>
            </a:r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51913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dirty="0" smtClean="0"/>
              <a:t>.Behavioral Patterns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Command</a:t>
            </a:r>
          </a:p>
          <a:p>
            <a:r>
              <a:rPr lang="en-US" dirty="0"/>
              <a:t>Chain of </a:t>
            </a:r>
            <a:r>
              <a:rPr lang="en-US" dirty="0" smtClean="0"/>
              <a:t>Responsibility</a:t>
            </a:r>
          </a:p>
          <a:p>
            <a:r>
              <a:rPr lang="en-US" dirty="0" smtClean="0"/>
              <a:t>Mediator</a:t>
            </a:r>
          </a:p>
          <a:p>
            <a:r>
              <a:rPr lang="en-US" dirty="0" smtClean="0"/>
              <a:t>Observer</a:t>
            </a:r>
          </a:p>
          <a:p>
            <a:r>
              <a:rPr lang="en-US" dirty="0" smtClean="0"/>
              <a:t>State</a:t>
            </a:r>
          </a:p>
          <a:p>
            <a:r>
              <a:rPr lang="en-US" dirty="0" smtClean="0"/>
              <a:t>Strategy</a:t>
            </a:r>
          </a:p>
          <a:p>
            <a:r>
              <a:rPr lang="en-US" dirty="0" smtClean="0"/>
              <a:t>Visitor</a:t>
            </a:r>
            <a:endParaRPr lang="en-US" dirty="0"/>
          </a:p>
          <a:p>
            <a:r>
              <a:rPr lang="en-US" dirty="0" smtClean="0"/>
              <a:t>Memento</a:t>
            </a:r>
          </a:p>
        </p:txBody>
      </p:sp>
    </p:spTree>
    <p:extLst>
      <p:ext uri="{BB962C8B-B14F-4D97-AF65-F5344CB8AC3E}">
        <p14:creationId xmlns:p14="http://schemas.microsoft.com/office/powerpoint/2010/main" val="2522221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COMMAND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When to use : </a:t>
            </a:r>
            <a:endParaRPr lang="en-US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0000"/>
                </a:solidFill>
              </a:rPr>
              <a:t>To encapsulate client requests as objects. We can save (and execute now or later), redo or undo them.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00"/>
                </a:solidFill>
              </a:rPr>
              <a:t>They store enough information to be executed later.</a:t>
            </a:r>
          </a:p>
          <a:p>
            <a:pPr marL="0" indent="0">
              <a:buNone/>
            </a:pPr>
            <a:endParaRPr lang="en-US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9132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CHAIN OF RESPONSIBILITY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When to use : 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00"/>
                </a:solidFill>
              </a:rPr>
              <a:t>We can have several objects that can do some job on the same object 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00"/>
                </a:solidFill>
              </a:rPr>
              <a:t>but we do not want to know which one or ones  actually is doing it.</a:t>
            </a:r>
          </a:p>
          <a:p>
            <a:r>
              <a:rPr lang="en-US" dirty="0">
                <a:solidFill>
                  <a:srgbClr val="000000"/>
                </a:solidFill>
              </a:rPr>
              <a:t>D</a:t>
            </a:r>
            <a:r>
              <a:rPr lang="en-US" dirty="0" smtClean="0">
                <a:solidFill>
                  <a:srgbClr val="000000"/>
                </a:solidFill>
              </a:rPr>
              <a:t>ecouples the sender of the request to its </a:t>
            </a:r>
            <a:r>
              <a:rPr lang="en-US" dirty="0" err="1" smtClean="0">
                <a:solidFill>
                  <a:srgbClr val="000000"/>
                </a:solidFill>
              </a:rPr>
              <a:t>recievers</a:t>
            </a:r>
            <a:endParaRPr lang="en-US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0000"/>
                </a:solidFill>
              </a:rPr>
              <a:t>Example : web filters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00"/>
                </a:solidFill>
              </a:rPr>
              <a:t>Example : Response Processors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434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When to use : </a:t>
            </a:r>
          </a:p>
          <a:p>
            <a:pPr marL="0" indent="0">
              <a:buNone/>
            </a:pPr>
            <a:r>
              <a:rPr lang="en-US" dirty="0" smtClean="0"/>
              <a:t>Imagine there are number of objects who depend on another object’s state. All dependent objects can be notified (when state changes) with using OBSERVER pattern.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Example : </a:t>
            </a:r>
            <a:r>
              <a:rPr lang="en-US" smtClean="0"/>
              <a:t>ConfigurationManager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91256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When to use : </a:t>
            </a:r>
          </a:p>
          <a:p>
            <a:pPr marL="0" indent="0">
              <a:buNone/>
            </a:pPr>
            <a:r>
              <a:rPr lang="en-US" dirty="0" smtClean="0"/>
              <a:t>We have lots of classes interacting each other-</a:t>
            </a:r>
            <a:r>
              <a:rPr lang="en-US" dirty="0" err="1" smtClean="0"/>
              <a:t>spagetti</a:t>
            </a:r>
            <a:r>
              <a:rPr lang="en-US" dirty="0" smtClean="0"/>
              <a:t> relations between them.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Mediator objects encapsulates all interactions.</a:t>
            </a:r>
          </a:p>
          <a:p>
            <a:r>
              <a:rPr lang="en-US" dirty="0" smtClean="0"/>
              <a:t>Dependency minimized. All classes depends on Mediator.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4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When to use : </a:t>
            </a:r>
          </a:p>
          <a:p>
            <a:pPr marL="0" indent="0">
              <a:buNone/>
            </a:pPr>
            <a:r>
              <a:rPr lang="en-US" dirty="0" smtClean="0"/>
              <a:t>One class have more than one behavior (or have behavior family) We can encapsulate these behaviors and make them interchangeable.</a:t>
            </a:r>
          </a:p>
          <a:p>
            <a:r>
              <a:rPr lang="en-US" dirty="0" smtClean="0"/>
              <a:t>Use this pattern if you need to use one of the several algorithms dynamically</a:t>
            </a:r>
          </a:p>
          <a:p>
            <a:r>
              <a:rPr lang="en-US" dirty="0" smtClean="0"/>
              <a:t>Behaviors decoupled from client and managed independently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Switch , if statement hater pattern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</a:t>
            </a:r>
          </a:p>
          <a:p>
            <a:pPr marL="0" indent="0">
              <a:buNone/>
            </a:pPr>
            <a:endParaRPr lang="en-US" dirty="0" smtClean="0">
              <a:solidFill>
                <a:srgbClr val="FF0000"/>
              </a:solidFill>
              <a:sym typeface="Wingdings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  <a:sym typeface="Wingdings"/>
              </a:rPr>
              <a:t>Examples :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  <a:sym typeface="Wingdings"/>
              </a:rPr>
              <a:t>BasicAuthenticationStrategy,FacebookAuthenticationStrategy,OpenIdAuthenticationStrategy…</a:t>
            </a:r>
          </a:p>
          <a:p>
            <a:pPr marL="0" indent="0">
              <a:buNone/>
            </a:pPr>
            <a:r>
              <a:rPr lang="en-US" dirty="0" err="1" smtClean="0">
                <a:solidFill>
                  <a:srgbClr val="FF0000"/>
                </a:solidFill>
                <a:sym typeface="Wingdings"/>
              </a:rPr>
              <a:t>JDBC,Spring,Hibernate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sym typeface="Wingdings"/>
              </a:rPr>
              <a:t>DataAccess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 strategy…</a:t>
            </a:r>
            <a:endParaRPr lang="en-US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038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VISITOR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When to use : </a:t>
            </a:r>
          </a:p>
          <a:p>
            <a:pPr marL="0" indent="0">
              <a:buNone/>
            </a:pPr>
            <a:r>
              <a:rPr lang="en-US" dirty="0" smtClean="0">
                <a:sym typeface="Wingdings"/>
              </a:rPr>
              <a:t>If there may lots of unrelated operations defined on some objects structures. </a:t>
            </a:r>
            <a:r>
              <a:rPr lang="en-US" dirty="0">
                <a:sym typeface="Wingdings"/>
              </a:rPr>
              <a:t>W</a:t>
            </a:r>
            <a:r>
              <a:rPr lang="en-US" dirty="0" smtClean="0">
                <a:sym typeface="Wingdings"/>
              </a:rPr>
              <a:t>e can separate (or decouple) those operation logics from objects using VISITOR pattern.</a:t>
            </a: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  <a:sym typeface="Wingdings"/>
            </a:endParaRPr>
          </a:p>
          <a:p>
            <a:r>
              <a:rPr lang="en-US" dirty="0" smtClean="0">
                <a:solidFill>
                  <a:srgbClr val="FF0000"/>
                </a:solidFill>
                <a:sym typeface="Wingdings"/>
              </a:rPr>
              <a:t>Reduces unnecessary interfaces belong to those operation</a:t>
            </a:r>
          </a:p>
          <a:p>
            <a:r>
              <a:rPr lang="en-US" dirty="0" smtClean="0">
                <a:solidFill>
                  <a:srgbClr val="FF0000"/>
                </a:solidFill>
                <a:sym typeface="Wingdings"/>
              </a:rPr>
              <a:t>Add one more operation is very easy</a:t>
            </a:r>
          </a:p>
        </p:txBody>
      </p:sp>
    </p:spTree>
    <p:extLst>
      <p:ext uri="{BB962C8B-B14F-4D97-AF65-F5344CB8AC3E}">
        <p14:creationId xmlns:p14="http://schemas.microsoft.com/office/powerpoint/2010/main" val="3820594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When to use : 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smtClean="0">
                <a:sym typeface="Wingdings"/>
              </a:rPr>
              <a:t>Some objects changes behavior when their states changes. Those objects appear to have </a:t>
            </a:r>
            <a:r>
              <a:rPr lang="en-US" dirty="0">
                <a:sym typeface="Wingdings"/>
              </a:rPr>
              <a:t>l</a:t>
            </a:r>
            <a:r>
              <a:rPr lang="en-US" dirty="0" smtClean="0">
                <a:sym typeface="Wingdings"/>
              </a:rPr>
              <a:t>ots of if statements in the methods.</a:t>
            </a:r>
          </a:p>
          <a:p>
            <a:pPr marL="0" indent="0">
              <a:buNone/>
            </a:pPr>
            <a:r>
              <a:rPr lang="en-US" dirty="0" smtClean="0">
                <a:sym typeface="Wingdings"/>
              </a:rPr>
              <a:t>If state == …;else if state == …;else if state == …</a:t>
            </a:r>
          </a:p>
          <a:p>
            <a:pPr marL="0" indent="0">
              <a:buNone/>
            </a:pPr>
            <a:r>
              <a:rPr lang="en-US" dirty="0" smtClean="0">
                <a:sym typeface="Wingdings"/>
              </a:rPr>
              <a:t>i.e. : Vending machine</a:t>
            </a:r>
          </a:p>
          <a:p>
            <a:r>
              <a:rPr lang="en-US" dirty="0" smtClean="0">
                <a:sym typeface="Wingdings"/>
              </a:rPr>
              <a:t>Delegates state behaviors to different STATE classes</a:t>
            </a:r>
          </a:p>
          <a:p>
            <a:r>
              <a:rPr lang="en-US" dirty="0" smtClean="0">
                <a:solidFill>
                  <a:srgbClr val="FF0000"/>
                </a:solidFill>
                <a:sym typeface="Wingdings"/>
              </a:rPr>
              <a:t>If , switch statement hater again </a:t>
            </a:r>
          </a:p>
          <a:p>
            <a:endParaRPr lang="en-US" dirty="0" smtClean="0">
              <a:sym typeface="Wingdings"/>
            </a:endParaRPr>
          </a:p>
          <a:p>
            <a:pPr marL="0" indent="0">
              <a:buNone/>
            </a:pPr>
            <a:endParaRPr lang="en-US" dirty="0" smtClean="0"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21736316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MEMENTO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When to use : </a:t>
            </a:r>
          </a:p>
          <a:p>
            <a:pPr marL="0" indent="0">
              <a:buNone/>
            </a:pPr>
            <a:r>
              <a:rPr lang="en-US" dirty="0" smtClean="0">
                <a:sym typeface="Wingdings"/>
              </a:rPr>
              <a:t>To record an object internal state without violating encapsulation, reclaim it later without </a:t>
            </a:r>
            <a:r>
              <a:rPr lang="en-US" dirty="0" err="1" smtClean="0">
                <a:sym typeface="Wingdings"/>
              </a:rPr>
              <a:t>knowlegde</a:t>
            </a:r>
            <a:r>
              <a:rPr lang="en-US" dirty="0" smtClean="0">
                <a:sym typeface="Wingdings"/>
              </a:rPr>
              <a:t> of the original object.</a:t>
            </a: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  <a:sym typeface="Wingdings"/>
            </a:endParaRP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  <a:sym typeface="Wingdings"/>
            </a:endParaRPr>
          </a:p>
          <a:p>
            <a:r>
              <a:rPr lang="en-US" dirty="0" smtClean="0">
                <a:solidFill>
                  <a:srgbClr val="FF0000"/>
                </a:solidFill>
                <a:sym typeface="Wingdings"/>
              </a:rPr>
              <a:t>Memento can UNDO via restoring STATE</a:t>
            </a:r>
          </a:p>
          <a:p>
            <a:r>
              <a:rPr lang="en-US" dirty="0" smtClean="0">
                <a:solidFill>
                  <a:srgbClr val="FF0000"/>
                </a:solidFill>
                <a:sym typeface="Wingdings"/>
              </a:rPr>
              <a:t>Command pattern can UNDO via </a:t>
            </a:r>
            <a:r>
              <a:rPr lang="en-US" dirty="0" err="1" smtClean="0">
                <a:solidFill>
                  <a:srgbClr val="FF0000"/>
                </a:solidFill>
                <a:sym typeface="Wingdings"/>
              </a:rPr>
              <a:t>compansating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 actions</a:t>
            </a:r>
          </a:p>
        </p:txBody>
      </p:sp>
    </p:spTree>
    <p:extLst>
      <p:ext uri="{BB962C8B-B14F-4D97-AF65-F5344CB8AC3E}">
        <p14:creationId xmlns:p14="http://schemas.microsoft.com/office/powerpoint/2010/main" val="42824395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DESIGN PATTERN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b="1" i="1" dirty="0"/>
              <a:t>Design Patterns: Elements of Reusable </a:t>
            </a:r>
            <a:r>
              <a:rPr lang="en-US" b="1" i="1" dirty="0" smtClean="0"/>
              <a:t>Object-Oriented </a:t>
            </a:r>
            <a:r>
              <a:rPr lang="en-US" b="1" i="1" dirty="0"/>
              <a:t>Software</a:t>
            </a:r>
            <a:r>
              <a:rPr lang="en-US" dirty="0"/>
              <a:t> </a:t>
            </a:r>
            <a:endParaRPr lang="en-US" dirty="0" smtClean="0"/>
          </a:p>
          <a:p>
            <a:pPr marL="114300" indent="0">
              <a:buNone/>
            </a:pPr>
            <a:r>
              <a:rPr lang="en-US" dirty="0" smtClean="0"/>
              <a:t>-</a:t>
            </a:r>
            <a:r>
              <a:rPr lang="en-US" dirty="0" err="1" smtClean="0"/>
              <a:t>GoF</a:t>
            </a:r>
            <a:r>
              <a:rPr lang="en-US" dirty="0" smtClean="0"/>
              <a:t> (Gang of four)</a:t>
            </a:r>
          </a:p>
          <a:p>
            <a:pPr marL="114300" indent="0">
              <a:buNone/>
            </a:pPr>
            <a:r>
              <a:rPr lang="en-US" dirty="0" smtClean="0"/>
              <a:t>Erich Gamma(</a:t>
            </a:r>
            <a:r>
              <a:rPr lang="en-US" dirty="0" err="1" smtClean="0"/>
              <a:t>JUnit</a:t>
            </a:r>
            <a:r>
              <a:rPr lang="en-US" dirty="0" smtClean="0"/>
              <a:t>), Richard Helm, </a:t>
            </a:r>
            <a:r>
              <a:rPr lang="en-US" dirty="0" err="1" smtClean="0"/>
              <a:t>Ralp</a:t>
            </a:r>
            <a:r>
              <a:rPr lang="en-US" dirty="0" smtClean="0"/>
              <a:t> </a:t>
            </a:r>
            <a:r>
              <a:rPr lang="en-US" dirty="0" err="1" smtClean="0"/>
              <a:t>Johnson,John</a:t>
            </a:r>
            <a:r>
              <a:rPr lang="en-US" dirty="0" smtClean="0"/>
              <a:t> </a:t>
            </a:r>
            <a:r>
              <a:rPr lang="en-US" dirty="0" err="1" smtClean="0"/>
              <a:t>Vlissides</a:t>
            </a:r>
            <a:r>
              <a:rPr lang="en-US" dirty="0" smtClean="0"/>
              <a:t> </a:t>
            </a:r>
          </a:p>
          <a:p>
            <a:pPr marL="114300" indent="0">
              <a:buNone/>
            </a:pPr>
            <a:endParaRPr lang="en-US" dirty="0"/>
          </a:p>
          <a:p>
            <a:r>
              <a:rPr lang="en-US" dirty="0" smtClean="0"/>
              <a:t>Recurring solutions to common software design problems </a:t>
            </a:r>
          </a:p>
          <a:p>
            <a:endParaRPr lang="en-US" dirty="0" smtClean="0"/>
          </a:p>
          <a:p>
            <a:r>
              <a:rPr lang="en-US" dirty="0" smtClean="0"/>
              <a:t>Make OO designs more flexible, elegant and reusable. Improve even documentation and maintenance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4103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.Structural Patterns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Adapter</a:t>
            </a:r>
          </a:p>
          <a:p>
            <a:r>
              <a:rPr lang="en-US" dirty="0" smtClean="0"/>
              <a:t>Facade</a:t>
            </a:r>
          </a:p>
          <a:p>
            <a:r>
              <a:rPr lang="en-US" dirty="0" smtClean="0"/>
              <a:t>Bridge</a:t>
            </a:r>
          </a:p>
          <a:p>
            <a:r>
              <a:rPr lang="en-US" dirty="0" smtClean="0"/>
              <a:t>Decorator</a:t>
            </a:r>
          </a:p>
          <a:p>
            <a:r>
              <a:rPr lang="en-US" dirty="0" smtClean="0"/>
              <a:t>Composite</a:t>
            </a:r>
          </a:p>
          <a:p>
            <a:r>
              <a:rPr lang="en-US" dirty="0" smtClean="0"/>
              <a:t>Proxy</a:t>
            </a:r>
          </a:p>
          <a:p>
            <a:pPr marL="11430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624639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ADAPTER PATTERN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When to use : 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smtClean="0">
                <a:sym typeface="Wingdings"/>
              </a:rPr>
              <a:t>Have a class almost does what I need. But wrong access methods. Has Incompatible interface that I need.</a:t>
            </a:r>
            <a:endParaRPr lang="en-US" dirty="0">
              <a:sym typeface="Wingdings"/>
            </a:endParaRPr>
          </a:p>
          <a:p>
            <a:pPr marL="0" indent="0">
              <a:buNone/>
            </a:pPr>
            <a:r>
              <a:rPr lang="en-US" dirty="0" smtClean="0">
                <a:sym typeface="Wingdings"/>
              </a:rPr>
              <a:t>Build </a:t>
            </a:r>
            <a:r>
              <a:rPr lang="en-US" dirty="0" smtClean="0">
                <a:sym typeface="Wingdings"/>
              </a:rPr>
              <a:t>(a </a:t>
            </a:r>
            <a:r>
              <a:rPr lang="en-US" dirty="0" smtClean="0">
                <a:sym typeface="Wingdings"/>
              </a:rPr>
              <a:t>Wrapper </a:t>
            </a:r>
            <a:r>
              <a:rPr lang="en-US" dirty="0" smtClean="0">
                <a:sym typeface="Wingdings"/>
              </a:rPr>
              <a:t>class) </a:t>
            </a:r>
            <a:r>
              <a:rPr lang="en-US" dirty="0" smtClean="0">
                <a:sym typeface="Wingdings"/>
              </a:rPr>
              <a:t>on incompatible class with adapter pattern.</a:t>
            </a:r>
          </a:p>
          <a:p>
            <a:pPr marL="0" indent="0">
              <a:buNone/>
            </a:pPr>
            <a:endParaRPr lang="en-US" dirty="0" smtClean="0">
              <a:sym typeface="Wingdings"/>
            </a:endParaRPr>
          </a:p>
          <a:p>
            <a:pPr marL="0" indent="0">
              <a:buNone/>
            </a:pPr>
            <a:r>
              <a:rPr lang="en-US" dirty="0" smtClean="0">
                <a:sym typeface="Wingdings"/>
              </a:rPr>
              <a:t>Example : In Java primitive </a:t>
            </a:r>
            <a:r>
              <a:rPr lang="en-US" dirty="0" err="1" smtClean="0">
                <a:sym typeface="Wingdings"/>
              </a:rPr>
              <a:t>int</a:t>
            </a:r>
            <a:r>
              <a:rPr lang="en-US" dirty="0" smtClean="0">
                <a:sym typeface="Wingdings"/>
              </a:rPr>
              <a:t> wrapped by Integer -&gt;</a:t>
            </a:r>
          </a:p>
          <a:p>
            <a:pPr marL="0" indent="0">
              <a:buNone/>
            </a:pPr>
            <a:r>
              <a:rPr lang="en-US" dirty="0" smtClean="0">
                <a:sym typeface="Wingdings"/>
              </a:rPr>
              <a:t>To make it object. Has </a:t>
            </a:r>
            <a:r>
              <a:rPr lang="en-US" dirty="0" err="1" smtClean="0">
                <a:sym typeface="Wingdings"/>
              </a:rPr>
              <a:t>toString</a:t>
            </a:r>
            <a:r>
              <a:rPr lang="en-US" dirty="0" err="1">
                <a:sym typeface="Wingdings"/>
              </a:rPr>
              <a:t>,</a:t>
            </a:r>
            <a:r>
              <a:rPr lang="en-US" dirty="0" err="1" smtClean="0">
                <a:sym typeface="Wingdings"/>
              </a:rPr>
              <a:t>hashcode</a:t>
            </a:r>
            <a:r>
              <a:rPr lang="en-US" dirty="0" smtClean="0">
                <a:sym typeface="Wingdings"/>
              </a:rPr>
              <a:t> methods…</a:t>
            </a: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  <a:sym typeface="Wingdings"/>
            </a:endParaRP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  <a:sym typeface="Wingdings"/>
            </a:endParaRPr>
          </a:p>
          <a:p>
            <a:r>
              <a:rPr lang="en-US" dirty="0" smtClean="0">
                <a:solidFill>
                  <a:srgbClr val="FF0000"/>
                </a:solidFill>
                <a:sym typeface="Wingdings"/>
              </a:rPr>
              <a:t>Example : You can apply “ADAPTER PATTERN” to 3</a:t>
            </a:r>
            <a:r>
              <a:rPr lang="en-US" baseline="30000" dirty="0" smtClean="0">
                <a:solidFill>
                  <a:srgbClr val="FF0000"/>
                </a:solidFill>
                <a:sym typeface="Wingdings"/>
              </a:rPr>
              <a:t>rd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 party APIs that  you do not have control on them. No</a:t>
            </a:r>
          </a:p>
        </p:txBody>
      </p:sp>
    </p:spTree>
    <p:extLst>
      <p:ext uri="{BB962C8B-B14F-4D97-AF65-F5344CB8AC3E}">
        <p14:creationId xmlns:p14="http://schemas.microsoft.com/office/powerpoint/2010/main" val="33786660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Fa</a:t>
            </a:r>
            <a:r>
              <a:rPr lang="pt-BR" dirty="0" err="1" smtClean="0"/>
              <a:t>c</a:t>
            </a:r>
            <a:r>
              <a:rPr lang="en-US" dirty="0" err="1" smtClean="0"/>
              <a:t>ade</a:t>
            </a:r>
            <a:r>
              <a:rPr lang="en-US" dirty="0" smtClean="0"/>
              <a:t> PATTERN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40148"/>
            <a:ext cx="8229600" cy="43735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When to use : 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If we want a simpler  interface in front of interfaces.</a:t>
            </a:r>
          </a:p>
          <a:p>
            <a:pPr marL="0" indent="0">
              <a:buNone/>
            </a:pPr>
            <a:endParaRPr lang="en-US" b="1" dirty="0" smtClean="0">
              <a:solidFill>
                <a:srgbClr val="FF0000"/>
              </a:solidFill>
            </a:endParaRPr>
          </a:p>
          <a:p>
            <a:pPr indent="-342900"/>
            <a:r>
              <a:rPr lang="en-US" dirty="0"/>
              <a:t>Honestly, </a:t>
            </a:r>
            <a:r>
              <a:rPr lang="en-US" dirty="0" smtClean="0"/>
              <a:t>two patterns </a:t>
            </a:r>
            <a:r>
              <a:rPr lang="en-US" dirty="0"/>
              <a:t>could be implemented the same way programmatically -- the difference is in intent.</a:t>
            </a:r>
            <a:endParaRPr lang="en-US" b="1" dirty="0" smtClean="0">
              <a:solidFill>
                <a:srgbClr val="FF0000"/>
              </a:solidFill>
            </a:endParaRPr>
          </a:p>
          <a:p>
            <a:pPr indent="-342900"/>
            <a:r>
              <a:rPr lang="en-US" dirty="0" err="1" smtClean="0">
                <a:solidFill>
                  <a:schemeClr val="tx1"/>
                </a:solidFill>
              </a:rPr>
              <a:t>Fa</a:t>
            </a:r>
            <a:r>
              <a:rPr lang="pt-BR" dirty="0" err="1" smtClean="0">
                <a:solidFill>
                  <a:schemeClr val="tx1"/>
                </a:solidFill>
              </a:rPr>
              <a:t>ç</a:t>
            </a:r>
            <a:r>
              <a:rPr lang="en-US" dirty="0" err="1" smtClean="0">
                <a:solidFill>
                  <a:schemeClr val="tx1"/>
                </a:solidFill>
              </a:rPr>
              <a:t>ade</a:t>
            </a:r>
            <a:r>
              <a:rPr lang="en-US" dirty="0" smtClean="0">
                <a:solidFill>
                  <a:schemeClr val="tx1"/>
                </a:solidFill>
              </a:rPr>
              <a:t> is also an adapter (also an wrapper) but it is for providing a simpler “new” interface  , not to adapt to an existing one.</a:t>
            </a:r>
          </a:p>
          <a:p>
            <a:pPr indent="-342900"/>
            <a:r>
              <a:rPr lang="en-US" dirty="0"/>
              <a:t>A facade is designed to organize multiple services behind a single service gateway. An adapter is designed to provide a way to use a known interface to access an unknown one.	</a:t>
            </a:r>
          </a:p>
          <a:p>
            <a:pPr indent="-342900"/>
            <a:endParaRPr lang="en-US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21318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BRIDGE PATTERN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40148"/>
            <a:ext cx="8229600" cy="4373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When to use : 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Same UML diagram as STRATEGY pattern </a:t>
            </a:r>
            <a:r>
              <a:rPr lang="en-US" b="1" dirty="0" smtClean="0">
                <a:solidFill>
                  <a:srgbClr val="FF0000"/>
                </a:solidFill>
                <a:sym typeface="Wingdings"/>
              </a:rPr>
              <a:t> </a:t>
            </a:r>
          </a:p>
          <a:p>
            <a:pPr marL="0" indent="0">
              <a:buNone/>
            </a:pPr>
            <a:r>
              <a:rPr lang="en-US" dirty="0"/>
              <a:t>Honestly, two patterns could be implemented the same way programmatically -- the difference is in intent.</a:t>
            </a:r>
            <a:endParaRPr lang="en-US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b="1" dirty="0" smtClean="0">
              <a:solidFill>
                <a:srgbClr val="FF0000"/>
              </a:solidFill>
            </a:endParaRPr>
          </a:p>
          <a:p>
            <a:pPr indent="-342900"/>
            <a:r>
              <a:rPr lang="en-US" b="1" dirty="0" smtClean="0">
                <a:solidFill>
                  <a:srgbClr val="FF0000"/>
                </a:solidFill>
              </a:rPr>
              <a:t>Strategy pattern abstracts </a:t>
            </a:r>
            <a:r>
              <a:rPr lang="en-US" b="1" dirty="0" err="1" smtClean="0">
                <a:solidFill>
                  <a:srgbClr val="FF0000"/>
                </a:solidFill>
              </a:rPr>
              <a:t>behaviour</a:t>
            </a:r>
            <a:r>
              <a:rPr lang="en-US" b="1" dirty="0" smtClean="0">
                <a:solidFill>
                  <a:srgbClr val="FF0000"/>
                </a:solidFill>
              </a:rPr>
              <a:t>.</a:t>
            </a:r>
          </a:p>
          <a:p>
            <a:pPr indent="-342900"/>
            <a:r>
              <a:rPr lang="en-US" b="1" dirty="0">
                <a:solidFill>
                  <a:srgbClr val="FF0000"/>
                </a:solidFill>
              </a:rPr>
              <a:t>Strategy pattern abstracts </a:t>
            </a:r>
            <a:r>
              <a:rPr lang="en-US" b="1" dirty="0" smtClean="0">
                <a:solidFill>
                  <a:srgbClr val="FF0000"/>
                </a:solidFill>
              </a:rPr>
              <a:t>the implementation.</a:t>
            </a:r>
          </a:p>
          <a:p>
            <a:pPr marL="0" indent="0">
              <a:buNone/>
            </a:pPr>
            <a:endParaRPr lang="en-US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b="1" dirty="0" smtClean="0">
              <a:solidFill>
                <a:srgbClr val="FF0000"/>
              </a:solidFill>
            </a:endParaRPr>
          </a:p>
          <a:p>
            <a:pPr indent="-342900"/>
            <a:endParaRPr lang="en-US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6046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Composite PATTERN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40148"/>
            <a:ext cx="8229600" cy="4373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When to use : 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To treat the nodes and the leafs in the same manner in the tree structure.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Example : Directory is also handled like a file.  File and Directory has some common interface. There is a </a:t>
            </a:r>
            <a:r>
              <a:rPr lang="en-US" dirty="0">
                <a:solidFill>
                  <a:schemeClr val="tx1"/>
                </a:solidFill>
              </a:rPr>
              <a:t>t</a:t>
            </a:r>
            <a:r>
              <a:rPr lang="en-US" dirty="0" smtClean="0">
                <a:solidFill>
                  <a:schemeClr val="tx1"/>
                </a:solidFill>
              </a:rPr>
              <a:t>ree structure. </a:t>
            </a: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indent="-342900"/>
            <a:r>
              <a:rPr lang="en-US" dirty="0" smtClean="0">
                <a:solidFill>
                  <a:schemeClr val="tx1"/>
                </a:solidFill>
              </a:rPr>
              <a:t>Client </a:t>
            </a:r>
            <a:r>
              <a:rPr lang="en-US" dirty="0" err="1" smtClean="0">
                <a:solidFill>
                  <a:schemeClr val="tx1"/>
                </a:solidFill>
              </a:rPr>
              <a:t>doesn</a:t>
            </a:r>
            <a:r>
              <a:rPr lang="fr-FR" dirty="0" smtClean="0">
                <a:solidFill>
                  <a:schemeClr val="tx1"/>
                </a:solidFill>
              </a:rPr>
              <a:t>’</a:t>
            </a:r>
            <a:r>
              <a:rPr lang="en-US" dirty="0" smtClean="0">
                <a:solidFill>
                  <a:schemeClr val="tx1"/>
                </a:solidFill>
              </a:rPr>
              <a:t>t know the differences between the composition of object(Node) and the individual object(Leaf).</a:t>
            </a:r>
          </a:p>
          <a:p>
            <a:pPr marL="0" indent="0">
              <a:buNone/>
            </a:pPr>
            <a:endParaRPr lang="en-US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b="1" dirty="0" smtClean="0">
              <a:solidFill>
                <a:srgbClr val="FF0000"/>
              </a:solidFill>
            </a:endParaRPr>
          </a:p>
          <a:p>
            <a:pPr indent="-342900"/>
            <a:endParaRPr lang="en-US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3923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Decorator PATTERN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40148"/>
            <a:ext cx="8229600" cy="4373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When to use : 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To </a:t>
            </a:r>
            <a:r>
              <a:rPr lang="en-US" dirty="0" smtClean="0">
                <a:solidFill>
                  <a:schemeClr val="tx1"/>
                </a:solidFill>
              </a:rPr>
              <a:t>add additional responsibilities dynamically without affecting the original object and other objects. 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indent="-342900"/>
            <a:r>
              <a:rPr lang="en-US" dirty="0" smtClean="0">
                <a:solidFill>
                  <a:srgbClr val="000000"/>
                </a:solidFill>
              </a:rPr>
              <a:t>Uses composition instead of inheritance. </a:t>
            </a:r>
          </a:p>
          <a:p>
            <a:pPr indent="-342900"/>
            <a:r>
              <a:rPr lang="en-US" dirty="0" smtClean="0">
                <a:solidFill>
                  <a:srgbClr val="000000"/>
                </a:solidFill>
              </a:rPr>
              <a:t>More flexibility than inheritance</a:t>
            </a:r>
          </a:p>
          <a:p>
            <a:pPr indent="-342900"/>
            <a:r>
              <a:rPr lang="en-US" dirty="0" smtClean="0">
                <a:solidFill>
                  <a:srgbClr val="000000"/>
                </a:solidFill>
              </a:rPr>
              <a:t>Object hierarchy does not grow deeper</a:t>
            </a:r>
          </a:p>
          <a:p>
            <a:pPr indent="-342900"/>
            <a:endParaRPr lang="en-US" dirty="0">
              <a:solidFill>
                <a:srgbClr val="000000"/>
              </a:solidFill>
            </a:endParaRPr>
          </a:p>
          <a:p>
            <a:pPr indent="-342900"/>
            <a:r>
              <a:rPr lang="en-US" dirty="0" smtClean="0">
                <a:solidFill>
                  <a:srgbClr val="000000"/>
                </a:solidFill>
              </a:rPr>
              <a:t>Example : </a:t>
            </a:r>
            <a:r>
              <a:rPr lang="en-US" dirty="0" err="1" smtClean="0">
                <a:solidFill>
                  <a:srgbClr val="000000"/>
                </a:solidFill>
              </a:rPr>
              <a:t>sitemesh</a:t>
            </a:r>
            <a:endParaRPr lang="en-US" dirty="0" smtClean="0">
              <a:solidFill>
                <a:srgbClr val="000000"/>
              </a:solidFill>
            </a:endParaRPr>
          </a:p>
          <a:p>
            <a:pPr indent="-342900"/>
            <a:endParaRPr lang="en-US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2261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Proxy PATTERN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40148"/>
            <a:ext cx="8229600" cy="43735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When to use : 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00"/>
                </a:solidFill>
              </a:rPr>
              <a:t>To control access to an object. </a:t>
            </a:r>
            <a:endParaRPr lang="en-US" dirty="0">
              <a:solidFill>
                <a:srgbClr val="000000"/>
              </a:solidFill>
            </a:endParaRPr>
          </a:p>
          <a:p>
            <a:pPr indent="-342900"/>
            <a:r>
              <a:rPr lang="en-US" dirty="0" smtClean="0">
                <a:solidFill>
                  <a:srgbClr val="000000"/>
                </a:solidFill>
              </a:rPr>
              <a:t>Representing expensive resource or impossible to duplicate: Network connection, large object in memory, open file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WHAT IS THE DIFFERENCE (PROXY and DECORATOR)</a:t>
            </a:r>
          </a:p>
          <a:p>
            <a:pPr indent="-342900"/>
            <a:r>
              <a:rPr lang="en-US" dirty="0"/>
              <a:t>Decorator Pattern focuses on dynamically adding functions to an </a:t>
            </a:r>
            <a:r>
              <a:rPr lang="en-US" dirty="0" smtClean="0"/>
              <a:t>object</a:t>
            </a:r>
            <a:endParaRPr lang="en-US" dirty="0" smtClean="0"/>
          </a:p>
          <a:p>
            <a:pPr indent="-342900"/>
            <a:r>
              <a:rPr lang="en-US" dirty="0" smtClean="0"/>
              <a:t>Proxy </a:t>
            </a:r>
            <a:r>
              <a:rPr lang="en-US" dirty="0"/>
              <a:t>Pattern focuses on controlling access to an </a:t>
            </a:r>
            <a:r>
              <a:rPr lang="en-US" dirty="0" smtClean="0"/>
              <a:t>object</a:t>
            </a:r>
          </a:p>
          <a:p>
            <a:pPr indent="-342900"/>
            <a:r>
              <a:rPr lang="en-US" dirty="0" smtClean="0"/>
              <a:t>In Proxy </a:t>
            </a:r>
            <a:r>
              <a:rPr lang="en-US" dirty="0"/>
              <a:t>Pattern, we usually create an instance of abject inside the proxy class. </a:t>
            </a:r>
            <a:endParaRPr lang="en-US" dirty="0" smtClean="0"/>
          </a:p>
          <a:p>
            <a:pPr indent="-342900"/>
            <a:r>
              <a:rPr lang="en-US" dirty="0" smtClean="0"/>
              <a:t>In Decorator </a:t>
            </a:r>
            <a:r>
              <a:rPr lang="en-US" dirty="0"/>
              <a:t>Pattern, we typically pass the original object as a parameter to the constructor of the decorator.</a:t>
            </a:r>
            <a:endParaRPr lang="en-US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000000"/>
              </a:solidFill>
            </a:endParaRPr>
          </a:p>
          <a:p>
            <a:pPr indent="-342900"/>
            <a:endParaRPr lang="en-US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1827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smtClean="0"/>
              <a:t>DESIGN PATTERN 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pattern describes a problem and which occurs over and over again. 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And describes the solution to that problem in such a way that you can use it million times over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33990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DESIGN PATTERN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not an object oriented course </a:t>
            </a:r>
          </a:p>
          <a:p>
            <a:pPr marL="114300" indent="0">
              <a:buNone/>
            </a:pPr>
            <a:r>
              <a:rPr lang="en-US" sz="2000" dirty="0" smtClean="0"/>
              <a:t>-Encapsulation, Inheritance, polymorphism, interfaces. We assume we know them all.</a:t>
            </a:r>
          </a:p>
          <a:p>
            <a:pPr marL="114300" indent="0">
              <a:buNone/>
            </a:pPr>
            <a:endParaRPr lang="en-US" dirty="0" smtClean="0"/>
          </a:p>
          <a:p>
            <a:r>
              <a:rPr lang="en-US" dirty="0" smtClean="0"/>
              <a:t>Do not worry if you don</a:t>
            </a:r>
            <a:r>
              <a:rPr lang="fr-FR" dirty="0" smtClean="0"/>
              <a:t>’</a:t>
            </a:r>
            <a:r>
              <a:rPr lang="en-US" dirty="0" smtClean="0"/>
              <a:t>t understand all patterns at the first sight.</a:t>
            </a:r>
          </a:p>
          <a:p>
            <a:pPr marL="114300" indent="0">
              <a:buNone/>
            </a:pPr>
            <a:r>
              <a:rPr lang="en-US" sz="2000" dirty="0" smtClean="0"/>
              <a:t>-</a:t>
            </a:r>
            <a:r>
              <a:rPr lang="en-US" sz="2000" dirty="0" err="1" smtClean="0"/>
              <a:t>Gof</a:t>
            </a:r>
            <a:r>
              <a:rPr lang="en-US" sz="2000" dirty="0" smtClean="0"/>
              <a:t> says “We </a:t>
            </a:r>
            <a:r>
              <a:rPr lang="en-US" sz="2000" dirty="0" err="1" smtClean="0"/>
              <a:t>didn</a:t>
            </a:r>
            <a:r>
              <a:rPr lang="fr-FR" sz="2000" dirty="0" smtClean="0"/>
              <a:t>’</a:t>
            </a:r>
            <a:r>
              <a:rPr lang="en-US" sz="2000" dirty="0" smtClean="0"/>
              <a:t>t understand all patterns on the first write”</a:t>
            </a:r>
          </a:p>
          <a:p>
            <a:pPr marL="114300" indent="0">
              <a:buNone/>
            </a:pP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REFER EXAMPLES AGAIN and AGAIN , </a:t>
            </a:r>
          </a:p>
          <a:p>
            <a:pPr marL="114300" indent="0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FIND PATTERN FITS YOUR PROBLEM</a:t>
            </a:r>
          </a:p>
        </p:txBody>
      </p:sp>
    </p:spTree>
    <p:extLst>
      <p:ext uri="{BB962C8B-B14F-4D97-AF65-F5344CB8AC3E}">
        <p14:creationId xmlns:p14="http://schemas.microsoft.com/office/powerpoint/2010/main" val="30070186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1.Creational Patterns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Factory </a:t>
            </a:r>
          </a:p>
          <a:p>
            <a:r>
              <a:rPr lang="en-US" dirty="0" smtClean="0"/>
              <a:t>Abstract Factory</a:t>
            </a:r>
          </a:p>
          <a:p>
            <a:r>
              <a:rPr lang="en-US" dirty="0" smtClean="0"/>
              <a:t>Prototype</a:t>
            </a:r>
          </a:p>
          <a:p>
            <a:r>
              <a:rPr lang="en-US" dirty="0" smtClean="0"/>
              <a:t>Builder</a:t>
            </a:r>
          </a:p>
          <a:p>
            <a:r>
              <a:rPr lang="en-US" dirty="0" smtClean="0"/>
              <a:t>Singleton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48232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FACTORY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When to use : </a:t>
            </a:r>
          </a:p>
          <a:p>
            <a:pPr marL="0" indent="0">
              <a:buNone/>
            </a:pPr>
            <a:r>
              <a:rPr lang="en-US" dirty="0" smtClean="0"/>
              <a:t>We have many objects of the </a:t>
            </a:r>
            <a:r>
              <a:rPr lang="en-US" b="1" i="1" dirty="0" smtClean="0"/>
              <a:t>same type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And want to delegate creation of this objects from clients to the </a:t>
            </a:r>
            <a:r>
              <a:rPr lang="en-US" b="1" i="1" dirty="0" smtClean="0"/>
              <a:t>“object factory”</a:t>
            </a:r>
            <a:r>
              <a:rPr lang="en-US" dirty="0" smtClean="0"/>
              <a:t>. </a:t>
            </a:r>
          </a:p>
          <a:p>
            <a:pPr marL="0" indent="0">
              <a:buNone/>
            </a:pPr>
            <a:r>
              <a:rPr lang="en-US" dirty="0" smtClean="0"/>
              <a:t>i.e. : </a:t>
            </a:r>
            <a:r>
              <a:rPr lang="en-US" dirty="0" err="1" smtClean="0"/>
              <a:t>Circle,Square,Line</a:t>
            </a:r>
            <a:r>
              <a:rPr lang="en-US" dirty="0"/>
              <a:t> (</a:t>
            </a:r>
            <a:r>
              <a:rPr lang="en-US" dirty="0" smtClean="0">
                <a:sym typeface="Wingdings"/>
              </a:rPr>
              <a:t>type : shape)</a:t>
            </a:r>
          </a:p>
          <a:p>
            <a:pPr marL="0" indent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Decouples client from the instantiated classes</a:t>
            </a:r>
          </a:p>
          <a:p>
            <a:pPr marL="0" indent="0">
              <a:buNone/>
            </a:pPr>
            <a:r>
              <a:rPr lang="en-US" dirty="0" smtClean="0"/>
              <a:t>-Client code does not change when creating newly added type of product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Reduces code duplication (creation of objects)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Abstract class or interface can be used for abstraction</a:t>
            </a:r>
          </a:p>
          <a:p>
            <a:endParaRPr lang="en-US" dirty="0"/>
          </a:p>
          <a:p>
            <a:r>
              <a:rPr lang="en-US" b="1" dirty="0">
                <a:solidFill>
                  <a:srgbClr val="FF0000"/>
                </a:solidFill>
              </a:rPr>
              <a:t>Example : </a:t>
            </a:r>
            <a:r>
              <a:rPr lang="en-US" b="1" dirty="0" err="1" smtClean="0">
                <a:solidFill>
                  <a:srgbClr val="FF0000"/>
                </a:solidFill>
              </a:rPr>
              <a:t>AsinusLoggerFactory,MCSConnectionFactory</a:t>
            </a:r>
            <a:r>
              <a:rPr lang="en-US" b="1" dirty="0" smtClean="0">
                <a:solidFill>
                  <a:srgbClr val="FF0000"/>
                </a:solidFill>
              </a:rPr>
              <a:t>…</a:t>
            </a:r>
            <a:endParaRPr lang="en-US" b="1" dirty="0">
              <a:solidFill>
                <a:srgbClr val="FF0000"/>
              </a:solidFill>
            </a:endParaRP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529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ABSTRACT FACTORY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When to use : </a:t>
            </a:r>
          </a:p>
          <a:p>
            <a:pPr marL="0" indent="0">
              <a:buNone/>
            </a:pPr>
            <a:r>
              <a:rPr lang="en-US" dirty="0" smtClean="0"/>
              <a:t>We have many objects of the same type </a:t>
            </a:r>
            <a:r>
              <a:rPr lang="en-US" b="1" i="1" dirty="0" smtClean="0"/>
              <a:t>and every object belongs to a family.</a:t>
            </a:r>
          </a:p>
          <a:p>
            <a:pPr marL="0" indent="0">
              <a:buNone/>
            </a:pPr>
            <a:r>
              <a:rPr lang="en-US" dirty="0"/>
              <a:t>A</a:t>
            </a:r>
            <a:r>
              <a:rPr lang="en-US" dirty="0" smtClean="0"/>
              <a:t>nd we want to delegate creation of these objects </a:t>
            </a:r>
            <a:r>
              <a:rPr lang="en-US" dirty="0"/>
              <a:t>from </a:t>
            </a:r>
            <a:r>
              <a:rPr lang="en-US" dirty="0" smtClean="0"/>
              <a:t>clients to the </a:t>
            </a:r>
            <a:r>
              <a:rPr lang="en-US" b="1" i="1" dirty="0" smtClean="0"/>
              <a:t>“factory of family factories”.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i.e</a:t>
            </a:r>
            <a:r>
              <a:rPr lang="en-US" dirty="0"/>
              <a:t>. </a:t>
            </a:r>
            <a:r>
              <a:rPr lang="en-US" dirty="0" smtClean="0"/>
              <a:t>: </a:t>
            </a:r>
            <a:r>
              <a:rPr lang="en-US" dirty="0" err="1" smtClean="0"/>
              <a:t>MACCircle,MACSquare,MACLine</a:t>
            </a:r>
            <a:r>
              <a:rPr lang="en-US" dirty="0" smtClean="0"/>
              <a:t>,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 smtClean="0"/>
              <a:t>WindowsCircle,WindowsSquare,WindowsLine</a:t>
            </a:r>
            <a:r>
              <a:rPr lang="en-US" dirty="0" smtClean="0"/>
              <a:t>,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dirty="0" err="1" smtClean="0"/>
              <a:t>UnixCircle,UnixSquare,UnixLine</a:t>
            </a:r>
            <a:endParaRPr lang="en-US" dirty="0">
              <a:sym typeface="Wingdings"/>
            </a:endParaRPr>
          </a:p>
          <a:p>
            <a:pPr marL="0" indent="0">
              <a:buNone/>
            </a:pPr>
            <a:r>
              <a:rPr lang="en-US" dirty="0" smtClean="0">
                <a:sym typeface="Wingdings"/>
              </a:rPr>
              <a:t>	(type </a:t>
            </a:r>
            <a:r>
              <a:rPr lang="en-US" dirty="0">
                <a:sym typeface="Wingdings"/>
              </a:rPr>
              <a:t>: </a:t>
            </a:r>
            <a:r>
              <a:rPr lang="en-US" dirty="0" smtClean="0">
                <a:sym typeface="Wingdings"/>
              </a:rPr>
              <a:t>shape, family : </a:t>
            </a:r>
            <a:r>
              <a:rPr lang="en-US" dirty="0" err="1" smtClean="0">
                <a:sym typeface="Wingdings"/>
              </a:rPr>
              <a:t>os</a:t>
            </a:r>
            <a:r>
              <a:rPr lang="en-US" dirty="0" smtClean="0">
                <a:sym typeface="Wingdings"/>
              </a:rPr>
              <a:t>)</a:t>
            </a:r>
            <a:endParaRPr lang="en-US" dirty="0">
              <a:sym typeface="Wingdings"/>
            </a:endParaRPr>
          </a:p>
          <a:p>
            <a:pPr marL="0" indent="0">
              <a:buNone/>
            </a:pPr>
            <a:r>
              <a:rPr lang="en-US" dirty="0" smtClean="0">
                <a:sym typeface="Wingdings"/>
              </a:rPr>
              <a:t> </a:t>
            </a:r>
            <a:endParaRPr lang="en-US" dirty="0" smtClean="0"/>
          </a:p>
          <a:p>
            <a:r>
              <a:rPr lang="en-US" dirty="0" smtClean="0"/>
              <a:t>One more level of abstraction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Same benefits </a:t>
            </a:r>
            <a:r>
              <a:rPr lang="en-US" b="1" dirty="0" smtClean="0">
                <a:solidFill>
                  <a:srgbClr val="FF0000"/>
                </a:solidFill>
              </a:rPr>
              <a:t>as Factory </a:t>
            </a:r>
            <a:r>
              <a:rPr lang="en-US" b="1" dirty="0">
                <a:solidFill>
                  <a:srgbClr val="FF0000"/>
                </a:solidFill>
              </a:rPr>
              <a:t>pattern</a:t>
            </a:r>
            <a:r>
              <a:rPr lang="en-US" b="1" dirty="0" smtClean="0">
                <a:solidFill>
                  <a:srgbClr val="FF0000"/>
                </a:solidFill>
              </a:rPr>
              <a:t>.</a:t>
            </a:r>
          </a:p>
          <a:p>
            <a:pPr marL="0" indent="0">
              <a:buNone/>
            </a:pPr>
            <a:endParaRPr lang="en-US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Example : </a:t>
            </a:r>
            <a:r>
              <a:rPr lang="en-US" b="1" dirty="0" err="1" smtClean="0">
                <a:solidFill>
                  <a:srgbClr val="FF0000"/>
                </a:solidFill>
              </a:rPr>
              <a:t>URLPathGeneratorFactory</a:t>
            </a:r>
            <a:r>
              <a:rPr lang="en-US" b="1" dirty="0" smtClean="0">
                <a:solidFill>
                  <a:srgbClr val="FF0000"/>
                </a:solidFill>
              </a:rPr>
              <a:t> . (factory produced object </a:t>
            </a:r>
            <a:r>
              <a:rPr lang="en-US" b="1" dirty="0" err="1" smtClean="0">
                <a:solidFill>
                  <a:srgbClr val="FF0000"/>
                </a:solidFill>
              </a:rPr>
              <a:t>HTMLURLPathGenerator</a:t>
            </a:r>
            <a:r>
              <a:rPr lang="en-US" b="1" dirty="0" smtClean="0">
                <a:solidFill>
                  <a:srgbClr val="FF0000"/>
                </a:solidFill>
              </a:rPr>
              <a:t> is also a factory)</a:t>
            </a:r>
            <a:endParaRPr lang="en-US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28929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SINGLETON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When to use : </a:t>
            </a:r>
          </a:p>
          <a:p>
            <a:pPr marL="0" indent="0">
              <a:buNone/>
            </a:pPr>
            <a:r>
              <a:rPr lang="en-US" dirty="0" smtClean="0"/>
              <a:t>Sometimes it is important to have only one instance of a class. </a:t>
            </a:r>
          </a:p>
          <a:p>
            <a:pPr marL="0" indent="0">
              <a:buNone/>
            </a:pPr>
            <a:r>
              <a:rPr lang="en-US" dirty="0" smtClean="0"/>
              <a:t>i.e. Manager Classes, Factory classes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Instantiates itself, only one instance</a:t>
            </a:r>
          </a:p>
          <a:p>
            <a:r>
              <a:rPr lang="en-US" dirty="0" smtClean="0"/>
              <a:t>Provides a global point of access</a:t>
            </a:r>
          </a:p>
          <a:p>
            <a:r>
              <a:rPr lang="en-US" dirty="0"/>
              <a:t>F</a:t>
            </a:r>
            <a:r>
              <a:rPr lang="en-US" dirty="0" smtClean="0"/>
              <a:t>or centralized management of resources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4316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PROTOTYPE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When to use : </a:t>
            </a:r>
          </a:p>
          <a:p>
            <a:pPr marL="0" indent="0">
              <a:buNone/>
            </a:pPr>
            <a:r>
              <a:rPr lang="en-US" dirty="0" smtClean="0"/>
              <a:t>Sometimes object cloning is better than object creation</a:t>
            </a:r>
          </a:p>
          <a:p>
            <a:r>
              <a:rPr lang="en-US" dirty="0" smtClean="0"/>
              <a:t>Object creation is expensive or too complex</a:t>
            </a:r>
          </a:p>
          <a:p>
            <a:r>
              <a:rPr lang="en-US" dirty="0"/>
              <a:t>Decouples client from the instantiated classes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In java it is easier because there is a </a:t>
            </a:r>
            <a:r>
              <a:rPr lang="en-US" dirty="0" err="1" smtClean="0"/>
              <a:t>Cloneable</a:t>
            </a:r>
            <a:r>
              <a:rPr lang="en-US" dirty="0" smtClean="0"/>
              <a:t> Interface.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79181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ＭＳ Ｐ明朝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Apothecary.thmx</Template>
  <TotalTime>2645</TotalTime>
  <Words>1337</Words>
  <Application>Microsoft Macintosh PowerPoint</Application>
  <PresentationFormat>On-screen Show (4:3)</PresentationFormat>
  <Paragraphs>274</Paragraphs>
  <Slides>26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Apothecary</vt:lpstr>
      <vt:lpstr> DESIGN PATTERNS </vt:lpstr>
      <vt:lpstr>WHAT IS DESIGN PATTERN ?</vt:lpstr>
      <vt:lpstr>WHAT IS DESIGN PATTERN ?</vt:lpstr>
      <vt:lpstr>WHAT IS DESIGN PATTERN ?</vt:lpstr>
      <vt:lpstr>1.Creational Patterns</vt:lpstr>
      <vt:lpstr> FACTORY </vt:lpstr>
      <vt:lpstr> ABSTRACT FACTORY </vt:lpstr>
      <vt:lpstr>SINGLETON</vt:lpstr>
      <vt:lpstr>PROTOTYPE</vt:lpstr>
      <vt:lpstr>BUILDER</vt:lpstr>
      <vt:lpstr>2.Behavioral Patterns</vt:lpstr>
      <vt:lpstr>COMMAND</vt:lpstr>
      <vt:lpstr>CHAIN OF RESPONSIBILITY</vt:lpstr>
      <vt:lpstr>OBSERVER</vt:lpstr>
      <vt:lpstr>MEDIATOR</vt:lpstr>
      <vt:lpstr>STRATEGY</vt:lpstr>
      <vt:lpstr>VISITOR</vt:lpstr>
      <vt:lpstr>STATE</vt:lpstr>
      <vt:lpstr>MEMENTO</vt:lpstr>
      <vt:lpstr>3.Structural Patterns</vt:lpstr>
      <vt:lpstr>ADAPTER PATTERN</vt:lpstr>
      <vt:lpstr>Facade PATTERN</vt:lpstr>
      <vt:lpstr>BRIDGE PATTERN</vt:lpstr>
      <vt:lpstr>Composite PATTERN</vt:lpstr>
      <vt:lpstr>Decorator PATTERN</vt:lpstr>
      <vt:lpstr>Proxy PATTERN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Patterns </dc:title>
  <dc:creator>Microsoft Office User</dc:creator>
  <cp:lastModifiedBy>Microsoft Office User</cp:lastModifiedBy>
  <cp:revision>294</cp:revision>
  <dcterms:created xsi:type="dcterms:W3CDTF">2011-09-07T11:01:28Z</dcterms:created>
  <dcterms:modified xsi:type="dcterms:W3CDTF">2011-09-26T20:31:55Z</dcterms:modified>
</cp:coreProperties>
</file>